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69" r:id="rId2"/>
    <p:sldId id="259" r:id="rId3"/>
    <p:sldId id="260" r:id="rId4"/>
    <p:sldId id="257" r:id="rId5"/>
    <p:sldId id="262" r:id="rId6"/>
    <p:sldId id="261" r:id="rId7"/>
    <p:sldId id="264" r:id="rId8"/>
    <p:sldId id="263" r:id="rId9"/>
    <p:sldId id="265" r:id="rId10"/>
    <p:sldId id="266" r:id="rId11"/>
    <p:sldId id="267" r:id="rId12"/>
    <p:sldId id="270" r:id="rId13"/>
    <p:sldId id="268" r:id="rId14"/>
    <p:sldId id="25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4407" autoAdjust="0"/>
  </p:normalViewPr>
  <p:slideViewPr>
    <p:cSldViewPr>
      <p:cViewPr varScale="1">
        <p:scale>
          <a:sx n="75" d="100"/>
          <a:sy n="75" d="100"/>
        </p:scale>
        <p:origin x="-15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32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935870-0222-42AE-A431-06FE18A84C9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570532-5BA8-4088-BDDC-5070D2526A80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Наблюдают</a:t>
          </a:r>
          <a:endParaRPr lang="ru-RU" sz="2400" b="1" dirty="0">
            <a:solidFill>
              <a:schemeClr val="tx1"/>
            </a:solidFill>
          </a:endParaRPr>
        </a:p>
      </dgm:t>
    </dgm:pt>
    <dgm:pt modelId="{FFDCE2AE-77E6-4869-BE7E-FDFCE6CD614A}" type="parTrans" cxnId="{F5DE3694-458C-46A7-854D-9E3BCDC34528}">
      <dgm:prSet/>
      <dgm:spPr/>
      <dgm:t>
        <a:bodyPr/>
        <a:lstStyle/>
        <a:p>
          <a:endParaRPr lang="ru-RU"/>
        </a:p>
      </dgm:t>
    </dgm:pt>
    <dgm:pt modelId="{B376ED6E-D88E-43AD-BA71-821EA80CE7E9}" type="sibTrans" cxnId="{F5DE3694-458C-46A7-854D-9E3BCDC34528}">
      <dgm:prSet/>
      <dgm:spPr/>
      <dgm:t>
        <a:bodyPr/>
        <a:lstStyle/>
        <a:p>
          <a:endParaRPr lang="ru-RU"/>
        </a:p>
      </dgm:t>
    </dgm:pt>
    <dgm:pt modelId="{F37D229E-133B-432B-9A6C-2F21CA95088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Высказывают предположения</a:t>
          </a:r>
          <a:endParaRPr lang="ru-RU" b="1" dirty="0">
            <a:solidFill>
              <a:schemeClr val="tx1"/>
            </a:solidFill>
          </a:endParaRPr>
        </a:p>
      </dgm:t>
    </dgm:pt>
    <dgm:pt modelId="{51C73C86-D6F4-4EC7-9D59-504917F07102}" type="parTrans" cxnId="{5150D455-A5E5-40F3-BBBB-3F096C34085D}">
      <dgm:prSet/>
      <dgm:spPr/>
      <dgm:t>
        <a:bodyPr/>
        <a:lstStyle/>
        <a:p>
          <a:endParaRPr lang="ru-RU"/>
        </a:p>
      </dgm:t>
    </dgm:pt>
    <dgm:pt modelId="{1419CDCE-9735-435A-B02C-B39DAFD36438}" type="sibTrans" cxnId="{5150D455-A5E5-40F3-BBBB-3F096C34085D}">
      <dgm:prSet/>
      <dgm:spPr/>
      <dgm:t>
        <a:bodyPr/>
        <a:lstStyle/>
        <a:p>
          <a:endParaRPr lang="ru-RU"/>
        </a:p>
      </dgm:t>
    </dgm:pt>
    <dgm:pt modelId="{3810A602-B55A-4419-B0A3-84E67C00D0E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Проверяют гипотезы</a:t>
          </a:r>
          <a:endParaRPr lang="ru-RU" b="1" dirty="0">
            <a:solidFill>
              <a:schemeClr val="tx1"/>
            </a:solidFill>
          </a:endParaRPr>
        </a:p>
      </dgm:t>
    </dgm:pt>
    <dgm:pt modelId="{5475EE3B-9CE0-4DA0-94AF-23E058484A5A}" type="parTrans" cxnId="{63A3F3B9-BA99-4284-AE89-835FCD614C6E}">
      <dgm:prSet/>
      <dgm:spPr/>
      <dgm:t>
        <a:bodyPr/>
        <a:lstStyle/>
        <a:p>
          <a:endParaRPr lang="ru-RU"/>
        </a:p>
      </dgm:t>
    </dgm:pt>
    <dgm:pt modelId="{CF9B8FCE-24B2-4D1B-A86B-71DACC426010}" type="sibTrans" cxnId="{63A3F3B9-BA99-4284-AE89-835FCD614C6E}">
      <dgm:prSet/>
      <dgm:spPr/>
      <dgm:t>
        <a:bodyPr/>
        <a:lstStyle/>
        <a:p>
          <a:endParaRPr lang="ru-RU"/>
        </a:p>
      </dgm:t>
    </dgm:pt>
    <dgm:pt modelId="{85A3E6EA-56BD-4765-A4BE-4280959E8529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Делают выводы</a:t>
          </a:r>
          <a:endParaRPr lang="ru-RU" b="1" dirty="0">
            <a:solidFill>
              <a:schemeClr val="tx1"/>
            </a:solidFill>
          </a:endParaRPr>
        </a:p>
      </dgm:t>
    </dgm:pt>
    <dgm:pt modelId="{AA05CEB2-525A-498C-9365-233E46255CE6}" type="parTrans" cxnId="{1CA9F87B-4036-475D-940B-243D2A658191}">
      <dgm:prSet/>
      <dgm:spPr/>
      <dgm:t>
        <a:bodyPr/>
        <a:lstStyle/>
        <a:p>
          <a:endParaRPr lang="ru-RU"/>
        </a:p>
      </dgm:t>
    </dgm:pt>
    <dgm:pt modelId="{7179FDC7-462C-463D-8475-2567384C02D5}" type="sibTrans" cxnId="{1CA9F87B-4036-475D-940B-243D2A658191}">
      <dgm:prSet/>
      <dgm:spPr/>
      <dgm:t>
        <a:bodyPr/>
        <a:lstStyle/>
        <a:p>
          <a:endParaRPr lang="ru-RU"/>
        </a:p>
      </dgm:t>
    </dgm:pt>
    <dgm:pt modelId="{08F27591-3686-4786-94D2-5A78557382AD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Формулируют законы природы</a:t>
          </a:r>
          <a:endParaRPr lang="ru-RU" b="1" dirty="0">
            <a:solidFill>
              <a:schemeClr val="tx1"/>
            </a:solidFill>
          </a:endParaRPr>
        </a:p>
      </dgm:t>
    </dgm:pt>
    <dgm:pt modelId="{FA83E07F-3E98-4CA8-B4F0-5649FF7D7FA9}" type="parTrans" cxnId="{A0884EAF-A0D2-4A3C-86D9-7AE4B7994BD5}">
      <dgm:prSet/>
      <dgm:spPr/>
      <dgm:t>
        <a:bodyPr/>
        <a:lstStyle/>
        <a:p>
          <a:endParaRPr lang="ru-RU"/>
        </a:p>
      </dgm:t>
    </dgm:pt>
    <dgm:pt modelId="{15D9D353-4994-41DF-9520-684C03872718}" type="sibTrans" cxnId="{A0884EAF-A0D2-4A3C-86D9-7AE4B7994BD5}">
      <dgm:prSet/>
      <dgm:spPr/>
      <dgm:t>
        <a:bodyPr/>
        <a:lstStyle/>
        <a:p>
          <a:endParaRPr lang="ru-RU"/>
        </a:p>
      </dgm:t>
    </dgm:pt>
    <dgm:pt modelId="{80025300-3023-4587-8B2A-1528F1756532}" type="pres">
      <dgm:prSet presAssocID="{AA935870-0222-42AE-A431-06FE18A84C9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9AD2EF-4114-4D9B-B600-1DBD806F9096}" type="pres">
      <dgm:prSet presAssocID="{08F27591-3686-4786-94D2-5A78557382AD}" presName="boxAndChildren" presStyleCnt="0"/>
      <dgm:spPr/>
    </dgm:pt>
    <dgm:pt modelId="{25FF6F8F-EC7C-4401-92D6-A6102305F271}" type="pres">
      <dgm:prSet presAssocID="{08F27591-3686-4786-94D2-5A78557382AD}" presName="parentTextBox" presStyleLbl="node1" presStyleIdx="0" presStyleCnt="5"/>
      <dgm:spPr/>
      <dgm:t>
        <a:bodyPr/>
        <a:lstStyle/>
        <a:p>
          <a:endParaRPr lang="ru-RU"/>
        </a:p>
      </dgm:t>
    </dgm:pt>
    <dgm:pt modelId="{351F5E92-6ADF-4AD3-ABCF-057220B18B30}" type="pres">
      <dgm:prSet presAssocID="{7179FDC7-462C-463D-8475-2567384C02D5}" presName="sp" presStyleCnt="0"/>
      <dgm:spPr/>
    </dgm:pt>
    <dgm:pt modelId="{F7C25F14-AE27-4B51-B6F4-C706C3359D56}" type="pres">
      <dgm:prSet presAssocID="{85A3E6EA-56BD-4765-A4BE-4280959E8529}" presName="arrowAndChildren" presStyleCnt="0"/>
      <dgm:spPr/>
    </dgm:pt>
    <dgm:pt modelId="{745442DC-C40A-426E-9A94-A1B244D20678}" type="pres">
      <dgm:prSet presAssocID="{85A3E6EA-56BD-4765-A4BE-4280959E852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590169BF-1B83-4566-B939-4EDB7C47D0A2}" type="pres">
      <dgm:prSet presAssocID="{CF9B8FCE-24B2-4D1B-A86B-71DACC426010}" presName="sp" presStyleCnt="0"/>
      <dgm:spPr/>
    </dgm:pt>
    <dgm:pt modelId="{910335A0-438F-4DA5-B757-8AFE8B1C08D1}" type="pres">
      <dgm:prSet presAssocID="{3810A602-B55A-4419-B0A3-84E67C00D0ED}" presName="arrowAndChildren" presStyleCnt="0"/>
      <dgm:spPr/>
    </dgm:pt>
    <dgm:pt modelId="{20F19CE4-1E9F-4D80-91C1-E2F4F54B22DB}" type="pres">
      <dgm:prSet presAssocID="{3810A602-B55A-4419-B0A3-84E67C00D0ED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726EEC5C-9A3B-41B3-9A5A-C33C0F05D278}" type="pres">
      <dgm:prSet presAssocID="{1419CDCE-9735-435A-B02C-B39DAFD36438}" presName="sp" presStyleCnt="0"/>
      <dgm:spPr/>
    </dgm:pt>
    <dgm:pt modelId="{DD5C7998-0942-4EA6-9844-1E452E69E87D}" type="pres">
      <dgm:prSet presAssocID="{F37D229E-133B-432B-9A6C-2F21CA950880}" presName="arrowAndChildren" presStyleCnt="0"/>
      <dgm:spPr/>
    </dgm:pt>
    <dgm:pt modelId="{E834E0DD-235F-4D72-BE79-18B8D24F4895}" type="pres">
      <dgm:prSet presAssocID="{F37D229E-133B-432B-9A6C-2F21CA950880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940ED4BB-6138-4ACB-8997-93C05FBEA163}" type="pres">
      <dgm:prSet presAssocID="{B376ED6E-D88E-43AD-BA71-821EA80CE7E9}" presName="sp" presStyleCnt="0"/>
      <dgm:spPr/>
    </dgm:pt>
    <dgm:pt modelId="{F2425495-ED10-44D6-8A61-ECF2AB6694A6}" type="pres">
      <dgm:prSet presAssocID="{22570532-5BA8-4088-BDDC-5070D2526A80}" presName="arrowAndChildren" presStyleCnt="0"/>
      <dgm:spPr/>
    </dgm:pt>
    <dgm:pt modelId="{605C9BF6-6A97-427B-BAE2-804E20EA8B0A}" type="pres">
      <dgm:prSet presAssocID="{22570532-5BA8-4088-BDDC-5070D2526A80}" presName="parentTextArrow" presStyleLbl="node1" presStyleIdx="4" presStyleCnt="5" custLinFactNeighborY="7004"/>
      <dgm:spPr/>
      <dgm:t>
        <a:bodyPr/>
        <a:lstStyle/>
        <a:p>
          <a:endParaRPr lang="ru-RU"/>
        </a:p>
      </dgm:t>
    </dgm:pt>
  </dgm:ptLst>
  <dgm:cxnLst>
    <dgm:cxn modelId="{F5DE3694-458C-46A7-854D-9E3BCDC34528}" srcId="{AA935870-0222-42AE-A431-06FE18A84C90}" destId="{22570532-5BA8-4088-BDDC-5070D2526A80}" srcOrd="0" destOrd="0" parTransId="{FFDCE2AE-77E6-4869-BE7E-FDFCE6CD614A}" sibTransId="{B376ED6E-D88E-43AD-BA71-821EA80CE7E9}"/>
    <dgm:cxn modelId="{1F752FDE-5990-40F0-B7B9-8E924C003969}" type="presOf" srcId="{AA935870-0222-42AE-A431-06FE18A84C90}" destId="{80025300-3023-4587-8B2A-1528F1756532}" srcOrd="0" destOrd="0" presId="urn:microsoft.com/office/officeart/2005/8/layout/process4"/>
    <dgm:cxn modelId="{C05EFACB-B624-430E-98DF-1630EB16B2CA}" type="presOf" srcId="{3810A602-B55A-4419-B0A3-84E67C00D0ED}" destId="{20F19CE4-1E9F-4D80-91C1-E2F4F54B22DB}" srcOrd="0" destOrd="0" presId="urn:microsoft.com/office/officeart/2005/8/layout/process4"/>
    <dgm:cxn modelId="{7741E7DA-D1FB-47D3-A7CB-1D7C2F6C8BA9}" type="presOf" srcId="{08F27591-3686-4786-94D2-5A78557382AD}" destId="{25FF6F8F-EC7C-4401-92D6-A6102305F271}" srcOrd="0" destOrd="0" presId="urn:microsoft.com/office/officeart/2005/8/layout/process4"/>
    <dgm:cxn modelId="{A0884EAF-A0D2-4A3C-86D9-7AE4B7994BD5}" srcId="{AA935870-0222-42AE-A431-06FE18A84C90}" destId="{08F27591-3686-4786-94D2-5A78557382AD}" srcOrd="4" destOrd="0" parTransId="{FA83E07F-3E98-4CA8-B4F0-5649FF7D7FA9}" sibTransId="{15D9D353-4994-41DF-9520-684C03872718}"/>
    <dgm:cxn modelId="{570C55E7-618E-41B8-BB26-A5E4C387EF85}" type="presOf" srcId="{22570532-5BA8-4088-BDDC-5070D2526A80}" destId="{605C9BF6-6A97-427B-BAE2-804E20EA8B0A}" srcOrd="0" destOrd="0" presId="urn:microsoft.com/office/officeart/2005/8/layout/process4"/>
    <dgm:cxn modelId="{53950589-9CAF-4007-BDB9-6EDB4DB7AF29}" type="presOf" srcId="{85A3E6EA-56BD-4765-A4BE-4280959E8529}" destId="{745442DC-C40A-426E-9A94-A1B244D20678}" srcOrd="0" destOrd="0" presId="urn:microsoft.com/office/officeart/2005/8/layout/process4"/>
    <dgm:cxn modelId="{5150D455-A5E5-40F3-BBBB-3F096C34085D}" srcId="{AA935870-0222-42AE-A431-06FE18A84C90}" destId="{F37D229E-133B-432B-9A6C-2F21CA950880}" srcOrd="1" destOrd="0" parTransId="{51C73C86-D6F4-4EC7-9D59-504917F07102}" sibTransId="{1419CDCE-9735-435A-B02C-B39DAFD36438}"/>
    <dgm:cxn modelId="{63A3F3B9-BA99-4284-AE89-835FCD614C6E}" srcId="{AA935870-0222-42AE-A431-06FE18A84C90}" destId="{3810A602-B55A-4419-B0A3-84E67C00D0ED}" srcOrd="2" destOrd="0" parTransId="{5475EE3B-9CE0-4DA0-94AF-23E058484A5A}" sibTransId="{CF9B8FCE-24B2-4D1B-A86B-71DACC426010}"/>
    <dgm:cxn modelId="{1CA9F87B-4036-475D-940B-243D2A658191}" srcId="{AA935870-0222-42AE-A431-06FE18A84C90}" destId="{85A3E6EA-56BD-4765-A4BE-4280959E8529}" srcOrd="3" destOrd="0" parTransId="{AA05CEB2-525A-498C-9365-233E46255CE6}" sibTransId="{7179FDC7-462C-463D-8475-2567384C02D5}"/>
    <dgm:cxn modelId="{235FCF60-200C-4F02-9416-26A0D9968ED5}" type="presOf" srcId="{F37D229E-133B-432B-9A6C-2F21CA950880}" destId="{E834E0DD-235F-4D72-BE79-18B8D24F4895}" srcOrd="0" destOrd="0" presId="urn:microsoft.com/office/officeart/2005/8/layout/process4"/>
    <dgm:cxn modelId="{5C8E5051-20E3-483B-AD1E-512BF2F4EE8A}" type="presParOf" srcId="{80025300-3023-4587-8B2A-1528F1756532}" destId="{A79AD2EF-4114-4D9B-B600-1DBD806F9096}" srcOrd="0" destOrd="0" presId="urn:microsoft.com/office/officeart/2005/8/layout/process4"/>
    <dgm:cxn modelId="{E62C9686-8449-47E0-9550-7C1AE9DCD1F6}" type="presParOf" srcId="{A79AD2EF-4114-4D9B-B600-1DBD806F9096}" destId="{25FF6F8F-EC7C-4401-92D6-A6102305F271}" srcOrd="0" destOrd="0" presId="urn:microsoft.com/office/officeart/2005/8/layout/process4"/>
    <dgm:cxn modelId="{7033C4C7-B229-4E36-8149-35DB1A9021F5}" type="presParOf" srcId="{80025300-3023-4587-8B2A-1528F1756532}" destId="{351F5E92-6ADF-4AD3-ABCF-057220B18B30}" srcOrd="1" destOrd="0" presId="urn:microsoft.com/office/officeart/2005/8/layout/process4"/>
    <dgm:cxn modelId="{5393F9A1-F75A-4C39-8588-D1D0B9A33975}" type="presParOf" srcId="{80025300-3023-4587-8B2A-1528F1756532}" destId="{F7C25F14-AE27-4B51-B6F4-C706C3359D56}" srcOrd="2" destOrd="0" presId="urn:microsoft.com/office/officeart/2005/8/layout/process4"/>
    <dgm:cxn modelId="{9F5CD528-F435-4CD3-99F0-E3F877C8B3E6}" type="presParOf" srcId="{F7C25F14-AE27-4B51-B6F4-C706C3359D56}" destId="{745442DC-C40A-426E-9A94-A1B244D20678}" srcOrd="0" destOrd="0" presId="urn:microsoft.com/office/officeart/2005/8/layout/process4"/>
    <dgm:cxn modelId="{4044A549-87DC-47C9-8E8B-1DC4A48CB924}" type="presParOf" srcId="{80025300-3023-4587-8B2A-1528F1756532}" destId="{590169BF-1B83-4566-B939-4EDB7C47D0A2}" srcOrd="3" destOrd="0" presId="urn:microsoft.com/office/officeart/2005/8/layout/process4"/>
    <dgm:cxn modelId="{B8E17F02-6336-4748-8B8F-0AF8C9D03C31}" type="presParOf" srcId="{80025300-3023-4587-8B2A-1528F1756532}" destId="{910335A0-438F-4DA5-B757-8AFE8B1C08D1}" srcOrd="4" destOrd="0" presId="urn:microsoft.com/office/officeart/2005/8/layout/process4"/>
    <dgm:cxn modelId="{147B716F-445C-4437-86B7-B22AC1EE9BC8}" type="presParOf" srcId="{910335A0-438F-4DA5-B757-8AFE8B1C08D1}" destId="{20F19CE4-1E9F-4D80-91C1-E2F4F54B22DB}" srcOrd="0" destOrd="0" presId="urn:microsoft.com/office/officeart/2005/8/layout/process4"/>
    <dgm:cxn modelId="{3E19EA2F-E1EB-4C17-8861-0CD26AEE620C}" type="presParOf" srcId="{80025300-3023-4587-8B2A-1528F1756532}" destId="{726EEC5C-9A3B-41B3-9A5A-C33C0F05D278}" srcOrd="5" destOrd="0" presId="urn:microsoft.com/office/officeart/2005/8/layout/process4"/>
    <dgm:cxn modelId="{4C39BCE7-F358-48F0-982E-136D23F478F9}" type="presParOf" srcId="{80025300-3023-4587-8B2A-1528F1756532}" destId="{DD5C7998-0942-4EA6-9844-1E452E69E87D}" srcOrd="6" destOrd="0" presId="urn:microsoft.com/office/officeart/2005/8/layout/process4"/>
    <dgm:cxn modelId="{90B3B6AC-577A-479C-98CD-6AC8368E9415}" type="presParOf" srcId="{DD5C7998-0942-4EA6-9844-1E452E69E87D}" destId="{E834E0DD-235F-4D72-BE79-18B8D24F4895}" srcOrd="0" destOrd="0" presId="urn:microsoft.com/office/officeart/2005/8/layout/process4"/>
    <dgm:cxn modelId="{05C0DB46-F2AC-4F28-BD73-8E91DB95FABC}" type="presParOf" srcId="{80025300-3023-4587-8B2A-1528F1756532}" destId="{940ED4BB-6138-4ACB-8997-93C05FBEA163}" srcOrd="7" destOrd="0" presId="urn:microsoft.com/office/officeart/2005/8/layout/process4"/>
    <dgm:cxn modelId="{36CC8DC4-5866-462C-8CEA-BEDD9AC75616}" type="presParOf" srcId="{80025300-3023-4587-8B2A-1528F1756532}" destId="{F2425495-ED10-44D6-8A61-ECF2AB6694A6}" srcOrd="8" destOrd="0" presId="urn:microsoft.com/office/officeart/2005/8/layout/process4"/>
    <dgm:cxn modelId="{F83EDB45-186A-4759-8847-E3CD45632C78}" type="presParOf" srcId="{F2425495-ED10-44D6-8A61-ECF2AB6694A6}" destId="{605C9BF6-6A97-427B-BAE2-804E20EA8B0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F6F8F-EC7C-4401-92D6-A6102305F271}">
      <dsp:nvSpPr>
        <dsp:cNvPr id="0" name=""/>
        <dsp:cNvSpPr/>
      </dsp:nvSpPr>
      <dsp:spPr>
        <a:xfrm>
          <a:off x="0" y="3918948"/>
          <a:ext cx="6096000" cy="642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Формулируют законы природы</a:t>
          </a:r>
          <a:endParaRPr lang="ru-RU" sz="2300" b="1" kern="1200" dirty="0">
            <a:solidFill>
              <a:schemeClr val="tx1"/>
            </a:solidFill>
          </a:endParaRPr>
        </a:p>
      </dsp:txBody>
      <dsp:txXfrm>
        <a:off x="0" y="3918948"/>
        <a:ext cx="6096000" cy="642936"/>
      </dsp:txXfrm>
    </dsp:sp>
    <dsp:sp modelId="{745442DC-C40A-426E-9A94-A1B244D20678}">
      <dsp:nvSpPr>
        <dsp:cNvPr id="0" name=""/>
        <dsp:cNvSpPr/>
      </dsp:nvSpPr>
      <dsp:spPr>
        <a:xfrm rot="10800000">
          <a:off x="0" y="2939756"/>
          <a:ext cx="6096000" cy="98883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Делают выводы</a:t>
          </a:r>
          <a:endParaRPr lang="ru-RU" sz="2300" b="1" kern="1200" dirty="0">
            <a:solidFill>
              <a:schemeClr val="tx1"/>
            </a:solidFill>
          </a:endParaRPr>
        </a:p>
      </dsp:txBody>
      <dsp:txXfrm rot="10800000">
        <a:off x="0" y="2939756"/>
        <a:ext cx="6096000" cy="642515"/>
      </dsp:txXfrm>
    </dsp:sp>
    <dsp:sp modelId="{20F19CE4-1E9F-4D80-91C1-E2F4F54B22DB}">
      <dsp:nvSpPr>
        <dsp:cNvPr id="0" name=""/>
        <dsp:cNvSpPr/>
      </dsp:nvSpPr>
      <dsp:spPr>
        <a:xfrm rot="10800000">
          <a:off x="0" y="1960564"/>
          <a:ext cx="6096000" cy="98883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Проверяют гипотезы</a:t>
          </a:r>
          <a:endParaRPr lang="ru-RU" sz="2300" b="1" kern="1200" dirty="0">
            <a:solidFill>
              <a:schemeClr val="tx1"/>
            </a:solidFill>
          </a:endParaRPr>
        </a:p>
      </dsp:txBody>
      <dsp:txXfrm rot="10800000">
        <a:off x="0" y="1960564"/>
        <a:ext cx="6096000" cy="642515"/>
      </dsp:txXfrm>
    </dsp:sp>
    <dsp:sp modelId="{E834E0DD-235F-4D72-BE79-18B8D24F4895}">
      <dsp:nvSpPr>
        <dsp:cNvPr id="0" name=""/>
        <dsp:cNvSpPr/>
      </dsp:nvSpPr>
      <dsp:spPr>
        <a:xfrm rot="10800000">
          <a:off x="0" y="981373"/>
          <a:ext cx="6096000" cy="98883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</a:rPr>
            <a:t>Высказывают предположения</a:t>
          </a:r>
          <a:endParaRPr lang="ru-RU" sz="2300" b="1" kern="1200" dirty="0">
            <a:solidFill>
              <a:schemeClr val="tx1"/>
            </a:solidFill>
          </a:endParaRPr>
        </a:p>
      </dsp:txBody>
      <dsp:txXfrm rot="10800000">
        <a:off x="0" y="981373"/>
        <a:ext cx="6096000" cy="642515"/>
      </dsp:txXfrm>
    </dsp:sp>
    <dsp:sp modelId="{605C9BF6-6A97-427B-BAE2-804E20EA8B0A}">
      <dsp:nvSpPr>
        <dsp:cNvPr id="0" name=""/>
        <dsp:cNvSpPr/>
      </dsp:nvSpPr>
      <dsp:spPr>
        <a:xfrm rot="10800000">
          <a:off x="0" y="71439"/>
          <a:ext cx="6096000" cy="98883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</a:rPr>
            <a:t>Наблюдают</a:t>
          </a:r>
          <a:endParaRPr lang="ru-RU" sz="2400" b="1" kern="1200" dirty="0">
            <a:solidFill>
              <a:schemeClr val="tx1"/>
            </a:solidFill>
          </a:endParaRPr>
        </a:p>
      </dsp:txBody>
      <dsp:txXfrm rot="10800000">
        <a:off x="0" y="71439"/>
        <a:ext cx="6096000" cy="6425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EC735-5BD3-450C-9766-C3DC7144F0DA}" type="datetimeFigureOut">
              <a:rPr lang="uk-UA" smtClean="0"/>
              <a:t>13.01.2015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39722-A6B6-427D-8B4C-05D416428D6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1368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oto.rambler.ru/public/bromberg2008/_photos/Green_Apple/Green_Apple-web.jpg" TargetMode="External"/><Relationship Id="rId13" Type="http://schemas.openxmlformats.org/officeDocument/2006/relationships/hyperlink" Target="http://static.diary.ru/userdir/2/0/0/4/20047/27473746.jpg" TargetMode="External"/><Relationship Id="rId3" Type="http://schemas.openxmlformats.org/officeDocument/2006/relationships/hyperlink" Target="http://www.mr7.ru/netcat_files/825/620/groza_580.jpg" TargetMode="External"/><Relationship Id="rId7" Type="http://schemas.openxmlformats.org/officeDocument/2006/relationships/hyperlink" Target="http://foto.academ.org/data/media/47/01_2.jpg" TargetMode="External"/><Relationship Id="rId12" Type="http://schemas.openxmlformats.org/officeDocument/2006/relationships/hyperlink" Target="http://www.veefore.ru/pics/shariki.jpg" TargetMode="External"/><Relationship Id="rId17" Type="http://schemas.openxmlformats.org/officeDocument/2006/relationships/hyperlink" Target="http://www.solnushki.ru/creative/clip00262" TargetMode="External"/><Relationship Id="rId2" Type="http://schemas.openxmlformats.org/officeDocument/2006/relationships/slide" Target="../slides/slide14.xml"/><Relationship Id="rId16" Type="http://schemas.openxmlformats.org/officeDocument/2006/relationships/hyperlink" Target="http://album.romantic-ustu.ru/albums/2003-TienShan/Mountain-08.jpg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photoukraine.com/i/articles/climate/010.jpg" TargetMode="External"/><Relationship Id="rId11" Type="http://schemas.openxmlformats.org/officeDocument/2006/relationships/hyperlink" Target="http://www.epochtimes.ru/images/stories/02/word/115_va091011.jpg" TargetMode="External"/><Relationship Id="rId5" Type="http://schemas.openxmlformats.org/officeDocument/2006/relationships/hyperlink" Target="http://xage.ru/upload/marks/0109/tor/tornado_13.jpg" TargetMode="External"/><Relationship Id="rId15" Type="http://schemas.openxmlformats.org/officeDocument/2006/relationships/hyperlink" Target="http://fotki.yandex.ru/users/arsentia/view/136291/?page=0" TargetMode="External"/><Relationship Id="rId10" Type="http://schemas.openxmlformats.org/officeDocument/2006/relationships/hyperlink" Target="http://ru.trinixy.ru/pics3/20080328/kittens_12.jpg" TargetMode="External"/><Relationship Id="rId4" Type="http://schemas.openxmlformats.org/officeDocument/2006/relationships/hyperlink" Target="http://www.profytball.ru/_fr/21/s6962516.jpg" TargetMode="External"/><Relationship Id="rId9" Type="http://schemas.openxmlformats.org/officeDocument/2006/relationships/hyperlink" Target="http://prezent.spb.ru/data/products/img/1062_big.jpg" TargetMode="External"/><Relationship Id="rId14" Type="http://schemas.openxmlformats.org/officeDocument/2006/relationships/hyperlink" Target="http://i008.radikal.ru/0804/94/69859a4145a2.jpg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Природные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тела и явления</a:t>
            </a:r>
          </a:p>
          <a:p>
            <a:r>
              <a:rPr lang="ru-RU" sz="1200" b="1" dirty="0" smtClean="0"/>
              <a:t>Окружающий мир</a:t>
            </a:r>
          </a:p>
          <a:p>
            <a:r>
              <a:rPr lang="ru-RU" sz="1200" b="1" dirty="0" smtClean="0"/>
              <a:t>УМК «Гармония» 2 класс</a:t>
            </a:r>
          </a:p>
          <a:p>
            <a:r>
              <a:rPr lang="ru-RU" sz="1200" b="1" dirty="0" smtClean="0"/>
              <a:t>по учебнику О.Т. </a:t>
            </a:r>
            <a:r>
              <a:rPr lang="ru-RU" sz="1200" b="1" dirty="0" err="1" smtClean="0"/>
              <a:t>Поглазовой</a:t>
            </a:r>
            <a:r>
              <a:rPr lang="ru-RU" sz="1200" b="1" dirty="0" smtClean="0"/>
              <a:t> (интегрированный курс)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5079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Загорелась зорька красная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В небе темно-голубом,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Полоса явилась ясная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В своем блеске золотом.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</a:rPr>
              <a:t>С. Есенин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5480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На горы во мраке ночном,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На серую тучку заката, 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Как кистью, я этим лучом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Наброшу румянца и злата.</a:t>
            </a:r>
          </a:p>
          <a:p>
            <a:pPr algn="r"/>
            <a:r>
              <a:rPr lang="ru-RU" sz="1200" b="1" dirty="0" smtClean="0">
                <a:solidFill>
                  <a:schemeClr val="bg1"/>
                </a:solidFill>
              </a:rPr>
              <a:t>А. Фет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24124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«Зорьку прозевать – рубля не видать», - говорили наши предки.</a:t>
            </a:r>
          </a:p>
          <a:p>
            <a:pPr algn="ctr"/>
            <a:r>
              <a:rPr lang="ru-RU" sz="1200" b="1" dirty="0" smtClean="0"/>
              <a:t>Как ты думаешь, о вечерней или утренней заре сложена эта пословица?</a:t>
            </a:r>
          </a:p>
          <a:p>
            <a:pPr algn="ctr"/>
            <a:r>
              <a:rPr lang="ru-RU" sz="1200" b="1" dirty="0" smtClean="0"/>
              <a:t>Объясни ее значение.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4768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Проверь свои выводы</a:t>
            </a:r>
          </a:p>
          <a:p>
            <a:pPr algn="ctr"/>
            <a:r>
              <a:rPr lang="ru-RU" sz="1200" b="1" dirty="0" smtClean="0"/>
              <a:t>   Телами называют любые предметы и живые существа. Например, солнце, дом, камень, дерево, белка, карандаш.</a:t>
            </a:r>
          </a:p>
          <a:p>
            <a:pPr algn="ctr"/>
            <a:r>
              <a:rPr lang="ru-RU" sz="1200" b="1" dirty="0" smtClean="0"/>
              <a:t>   Гроза, извержение вулкана, листопад – примеры природных явлений.</a:t>
            </a:r>
          </a:p>
          <a:p>
            <a:pPr algn="ctr"/>
            <a:r>
              <a:rPr lang="ru-RU" sz="1200" b="1" dirty="0" smtClean="0"/>
              <a:t>   Одними явлениями любуются, другие представляют опасность для природы и человека.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81812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sz="1200" dirty="0" smtClean="0">
                <a:hlinkClick r:id="rId3"/>
              </a:rPr>
              <a:t>http://www.mr7.ru/netcat_files/825/620/groza_580.jpg</a:t>
            </a:r>
            <a:r>
              <a:rPr lang="ru-RU" sz="1200" dirty="0" smtClean="0"/>
              <a:t> -молния</a:t>
            </a:r>
          </a:p>
          <a:p>
            <a:r>
              <a:rPr lang="en-US" sz="1200" dirty="0" smtClean="0">
                <a:hlinkClick r:id="rId4"/>
              </a:rPr>
              <a:t>http://www.profytball.ru/_fr/21/s6962516.jpg</a:t>
            </a:r>
            <a:r>
              <a:rPr lang="ru-RU" sz="1200" dirty="0" smtClean="0"/>
              <a:t> - радуга</a:t>
            </a:r>
          </a:p>
          <a:p>
            <a:r>
              <a:rPr lang="en-US" sz="1200" dirty="0" smtClean="0">
                <a:hlinkClick r:id="rId5"/>
              </a:rPr>
              <a:t>http://xage.ru/upload/marks/0109/tor/tornado_13.jpg</a:t>
            </a:r>
            <a:r>
              <a:rPr lang="ru-RU" sz="1200" dirty="0" smtClean="0"/>
              <a:t> - смерч</a:t>
            </a:r>
          </a:p>
          <a:p>
            <a:r>
              <a:rPr lang="en-US" sz="1200" dirty="0" smtClean="0">
                <a:hlinkClick r:id="rId6"/>
              </a:rPr>
              <a:t>http://www.photoukraine.com/i/articles/climate/010.jpg</a:t>
            </a:r>
            <a:r>
              <a:rPr lang="ru-RU" sz="1200" dirty="0" smtClean="0"/>
              <a:t> - изморозь</a:t>
            </a:r>
          </a:p>
          <a:p>
            <a:r>
              <a:rPr lang="en-US" sz="1200" dirty="0" smtClean="0">
                <a:hlinkClick r:id="rId7"/>
              </a:rPr>
              <a:t>http://foto.academ.org/data/media/47/01_2.jpg</a:t>
            </a:r>
            <a:r>
              <a:rPr lang="ru-RU" sz="1200" dirty="0" smtClean="0"/>
              <a:t> - листопад</a:t>
            </a:r>
          </a:p>
          <a:p>
            <a:r>
              <a:rPr lang="en-US" sz="1200" dirty="0" smtClean="0">
                <a:hlinkClick r:id="rId8"/>
              </a:rPr>
              <a:t>http://foto.rambler.ru/public/bromberg2008/_photos/Green_Apple/Green_Apple-web.jpg</a:t>
            </a:r>
            <a:r>
              <a:rPr lang="ru-RU" sz="1200" dirty="0" smtClean="0"/>
              <a:t> - яблоко</a:t>
            </a:r>
          </a:p>
          <a:p>
            <a:r>
              <a:rPr lang="en-US" sz="1200" dirty="0" smtClean="0">
                <a:hlinkClick r:id="rId9"/>
              </a:rPr>
              <a:t>http://prezent.spb.ru/data/products/img/1062_big.jpg</a:t>
            </a:r>
            <a:r>
              <a:rPr lang="ru-RU" sz="1200" dirty="0" smtClean="0"/>
              <a:t> - подсвечник</a:t>
            </a:r>
          </a:p>
          <a:p>
            <a:r>
              <a:rPr lang="en-US" sz="1200" dirty="0" smtClean="0">
                <a:hlinkClick r:id="rId10"/>
              </a:rPr>
              <a:t>http://ru.trinixy.ru/pics3/20080328/kittens_12.jpg</a:t>
            </a:r>
            <a:r>
              <a:rPr lang="ru-RU" sz="1200" dirty="0" smtClean="0"/>
              <a:t> - котенок</a:t>
            </a:r>
          </a:p>
          <a:p>
            <a:r>
              <a:rPr lang="en-US" sz="1200" dirty="0" smtClean="0">
                <a:hlinkClick r:id="rId11"/>
              </a:rPr>
              <a:t>http://www.epochtimes.ru/images/stories/02/word/115_va091011.jpg</a:t>
            </a:r>
            <a:r>
              <a:rPr lang="ru-RU" sz="1200" dirty="0" smtClean="0"/>
              <a:t> - воздушный змей</a:t>
            </a:r>
          </a:p>
          <a:p>
            <a:r>
              <a:rPr lang="en-US" sz="1200" dirty="0" smtClean="0">
                <a:hlinkClick r:id="rId12"/>
              </a:rPr>
              <a:t>http://www.veefore.ru/pics/shariki.jpg</a:t>
            </a:r>
            <a:r>
              <a:rPr lang="ru-RU" sz="1200" dirty="0" smtClean="0"/>
              <a:t> - воздушные шарики</a:t>
            </a:r>
          </a:p>
          <a:p>
            <a:r>
              <a:rPr lang="en-US" sz="1200" dirty="0" smtClean="0">
                <a:hlinkClick r:id="rId13"/>
              </a:rPr>
              <a:t>http://static.diary.ru/userdir/2/0/0/4/20047/27473746.jpg</a:t>
            </a:r>
            <a:r>
              <a:rPr lang="ru-RU" sz="1200" dirty="0" smtClean="0"/>
              <a:t> - следы от самолетов</a:t>
            </a:r>
          </a:p>
          <a:p>
            <a:r>
              <a:rPr lang="en-US" sz="1200" dirty="0" smtClean="0">
                <a:hlinkClick r:id="rId14"/>
              </a:rPr>
              <a:t>http://i008.radikal.ru/0804/94/69859a4145a2.jpg</a:t>
            </a:r>
            <a:r>
              <a:rPr lang="ru-RU" sz="1200" dirty="0" smtClean="0"/>
              <a:t> - салют</a:t>
            </a:r>
          </a:p>
          <a:p>
            <a:r>
              <a:rPr lang="en-US" sz="1200" dirty="0" smtClean="0">
                <a:hlinkClick r:id="rId15"/>
              </a:rPr>
              <a:t>http://fotki.yandex.ru/users/arsentia/view/136291/?page=0</a:t>
            </a:r>
            <a:r>
              <a:rPr lang="ru-RU" sz="1200" dirty="0" smtClean="0"/>
              <a:t> заря</a:t>
            </a:r>
          </a:p>
          <a:p>
            <a:r>
              <a:rPr lang="en-US" sz="1200" dirty="0" smtClean="0">
                <a:hlinkClick r:id="rId16"/>
              </a:rPr>
              <a:t>http://album.romantic-ustu.ru/albums/2003-TienShan/Mountain-08.jpg</a:t>
            </a:r>
            <a:r>
              <a:rPr lang="ru-RU" sz="1200" dirty="0" smtClean="0"/>
              <a:t> - закат</a:t>
            </a:r>
          </a:p>
          <a:p>
            <a:r>
              <a:rPr lang="en-US" sz="1200" dirty="0" smtClean="0">
                <a:hlinkClick r:id="rId17"/>
              </a:rPr>
              <a:t>http://www.solnushki.ru/creative/clip00262</a:t>
            </a:r>
            <a:r>
              <a:rPr lang="ru-RU" sz="1200" dirty="0" smtClean="0"/>
              <a:t> - рисунок собачки</a:t>
            </a:r>
          </a:p>
          <a:p>
            <a:pPr>
              <a:buNone/>
            </a:pPr>
            <a:endParaRPr lang="ru-RU" sz="1200" dirty="0" smtClean="0"/>
          </a:p>
          <a:p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404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Как ученые изучают окружающий мир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150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Попробуйте одним словом назвать то, что изображено на картинках</a:t>
            </a:r>
            <a:endParaRPr lang="ru-RU" sz="12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5761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Попробуйте одним словом назвать то, что изображено на картинках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7132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Ученые физики назвали любые, окружающие нас предметы – </a:t>
            </a:r>
            <a:r>
              <a:rPr lang="ru-RU" sz="1200" b="1" dirty="0" smtClean="0">
                <a:solidFill>
                  <a:srgbClr val="00B050"/>
                </a:solidFill>
              </a:rPr>
              <a:t>телами</a:t>
            </a:r>
            <a:r>
              <a:rPr lang="ru-RU" sz="1200" b="1" dirty="0" smtClean="0"/>
              <a:t>, а изменения, происходящие в мире - </a:t>
            </a:r>
            <a:r>
              <a:rPr lang="ru-RU" sz="1200" b="1" dirty="0" smtClean="0">
                <a:solidFill>
                  <a:srgbClr val="00B050"/>
                </a:solidFill>
              </a:rPr>
              <a:t>явлениями</a:t>
            </a:r>
            <a:endParaRPr lang="ru-RU" sz="1200" b="1" dirty="0">
              <a:solidFill>
                <a:srgbClr val="00B05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156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Змей над крышами взовьется.</a:t>
            </a:r>
          </a:p>
          <a:p>
            <a:r>
              <a:rPr lang="ru-RU" sz="1200" b="1" dirty="0" smtClean="0"/>
              <a:t>Солнце в небе засмеется, </a:t>
            </a:r>
          </a:p>
          <a:p>
            <a:r>
              <a:rPr lang="ru-RU" sz="1200" b="1" dirty="0" smtClean="0"/>
              <a:t>Скажет тучке: «Вот письмо</a:t>
            </a:r>
          </a:p>
          <a:p>
            <a:r>
              <a:rPr lang="ru-RU" sz="1200" b="1" dirty="0" smtClean="0"/>
              <a:t>К нам с земли летит само!»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3554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По синему небу</a:t>
            </a:r>
          </a:p>
          <a:p>
            <a:r>
              <a:rPr lang="ru-RU" sz="1200" b="1" dirty="0" smtClean="0"/>
              <a:t>Санки промчались,</a:t>
            </a:r>
          </a:p>
          <a:p>
            <a:r>
              <a:rPr lang="ru-RU" sz="1200" b="1" dirty="0" smtClean="0"/>
              <a:t>Лишь только следы</a:t>
            </a:r>
          </a:p>
          <a:p>
            <a:r>
              <a:rPr lang="ru-RU" sz="1200" b="1" dirty="0" smtClean="0"/>
              <a:t>От полозьев остались.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2699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Красный, синий, голубой, </a:t>
            </a:r>
          </a:p>
          <a:p>
            <a:r>
              <a:rPr lang="ru-RU" sz="1200" b="1" dirty="0" smtClean="0"/>
              <a:t>Невесомый, надувной,</a:t>
            </a:r>
          </a:p>
          <a:p>
            <a:r>
              <a:rPr lang="ru-RU" sz="1200" b="1" dirty="0" smtClean="0"/>
              <a:t>Не живой не птица, </a:t>
            </a:r>
          </a:p>
          <a:p>
            <a:r>
              <a:rPr lang="ru-RU" sz="1200" b="1" dirty="0" smtClean="0"/>
              <a:t>Улететь стремится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5755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/>
              <a:t>Тысячи букетов разных</a:t>
            </a:r>
          </a:p>
          <a:p>
            <a:pPr algn="ctr"/>
            <a:r>
              <a:rPr lang="ru-RU" sz="1200" b="1" dirty="0" smtClean="0"/>
              <a:t>Осветили небо в праздник!</a:t>
            </a:r>
          </a:p>
          <a:p>
            <a:pPr algn="ctr"/>
            <a:r>
              <a:rPr lang="ru-RU" sz="1200" b="1" dirty="0" smtClean="0"/>
              <a:t>В темноте букеты эти</a:t>
            </a:r>
            <a:br>
              <a:rPr lang="ru-RU" sz="1200" b="1" dirty="0" smtClean="0"/>
            </a:br>
            <a:r>
              <a:rPr lang="ru-RU" sz="1200" b="1" dirty="0" smtClean="0"/>
              <a:t>Вдруг взрываются:</a:t>
            </a:r>
          </a:p>
          <a:p>
            <a:pPr algn="ctr"/>
            <a:r>
              <a:rPr lang="ru-RU" sz="1200" b="1" dirty="0" smtClean="0"/>
              <a:t>Всеми красками цветут –</a:t>
            </a:r>
          </a:p>
          <a:p>
            <a:pPr algn="ctr"/>
            <a:r>
              <a:rPr lang="ru-RU" sz="1200" b="1" dirty="0" smtClean="0"/>
              <a:t>Распускаются…</a:t>
            </a:r>
          </a:p>
          <a:p>
            <a:pPr algn="ctr"/>
            <a:r>
              <a:rPr lang="ru-RU" sz="1200" b="1" dirty="0" smtClean="0"/>
              <a:t>И минуты не живут –</a:t>
            </a:r>
          </a:p>
          <a:p>
            <a:pPr algn="ctr"/>
            <a:r>
              <a:rPr lang="ru-RU" sz="1200" b="1" dirty="0" smtClean="0"/>
              <a:t>Осыпаются.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39722-A6B6-427D-8B4C-05D416428D62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103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32B325E9-A39E-409E-ACDA-FD2E4A2A6A81}" type="datetime1">
              <a:rPr lang="ru-RU" smtClean="0"/>
              <a:t>13.01.2015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print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648062-411E-4345-A0CD-10A6CCF7CBAB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00C81A-4213-42FE-9302-21AEE9A1058E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52930A-0531-4830-BE1E-FA356BCD494D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D5EC4E-065C-4FDC-BD38-6C695B2835AD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DD2E7F-CE8F-45F8-9271-9AA3E28008A7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2AB825-F69A-4B9F-A28D-53336DBEA3D9}" type="datetime1">
              <a:rPr lang="ru-RU" smtClean="0"/>
              <a:t>13.01.2015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357093-B750-4AB4-AC22-3D32E7473E71}" type="datetime1">
              <a:rPr lang="ru-RU" smtClean="0"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0FA7FD-E7DA-4A28-A573-B0D2CC83D085}" type="datetime1">
              <a:rPr lang="ru-RU" smtClean="0"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58589E-6DAF-4864-973E-B942A4D598A4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72A66D-D8B1-475E-94C5-31E74DD31DF3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2E08672-1E63-4A9B-B8B2-35FF4F1AF28E}" type="datetime1">
              <a:rPr lang="ru-RU" smtClean="0"/>
              <a:t>13.01.2015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9F99189-6ADD-49C1-BEDE-F0EBE5E013D4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oto.rambler.ru/public/bromberg2008/_photos/Green_Apple/Green_Apple-web.jpg" TargetMode="External"/><Relationship Id="rId13" Type="http://schemas.openxmlformats.org/officeDocument/2006/relationships/hyperlink" Target="http://static.diary.ru/userdir/2/0/0/4/20047/27473746.jpg" TargetMode="External"/><Relationship Id="rId3" Type="http://schemas.openxmlformats.org/officeDocument/2006/relationships/hyperlink" Target="http://www.mr7.ru/netcat_files/825/620/groza_580.jpg" TargetMode="External"/><Relationship Id="rId7" Type="http://schemas.openxmlformats.org/officeDocument/2006/relationships/hyperlink" Target="http://foto.academ.org/data/media/47/01_2.jpg" TargetMode="External"/><Relationship Id="rId12" Type="http://schemas.openxmlformats.org/officeDocument/2006/relationships/hyperlink" Target="http://www.veefore.ru/pics/shariki.jpg" TargetMode="External"/><Relationship Id="rId17" Type="http://schemas.openxmlformats.org/officeDocument/2006/relationships/hyperlink" Target="http://www.solnushki.ru/creative/clip00262" TargetMode="External"/><Relationship Id="rId2" Type="http://schemas.openxmlformats.org/officeDocument/2006/relationships/notesSlide" Target="../notesSlides/notesSlide14.xml"/><Relationship Id="rId16" Type="http://schemas.openxmlformats.org/officeDocument/2006/relationships/hyperlink" Target="http://album.romantic-ustu.ru/albums/2003-TienShan/Mountain-0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otoukraine.com/i/articles/climate/010.jpg" TargetMode="External"/><Relationship Id="rId11" Type="http://schemas.openxmlformats.org/officeDocument/2006/relationships/hyperlink" Target="http://www.epochtimes.ru/images/stories/02/word/115_va091011.jpg" TargetMode="External"/><Relationship Id="rId5" Type="http://schemas.openxmlformats.org/officeDocument/2006/relationships/hyperlink" Target="http://xage.ru/upload/marks/0109/tor/tornado_13.jpg" TargetMode="External"/><Relationship Id="rId15" Type="http://schemas.openxmlformats.org/officeDocument/2006/relationships/hyperlink" Target="http://fotki.yandex.ru/users/arsentia/view/136291/?page=0" TargetMode="External"/><Relationship Id="rId10" Type="http://schemas.openxmlformats.org/officeDocument/2006/relationships/hyperlink" Target="http://ru.trinixy.ru/pics3/20080328/kittens_12.jpg" TargetMode="External"/><Relationship Id="rId4" Type="http://schemas.openxmlformats.org/officeDocument/2006/relationships/hyperlink" Target="http://www.profytball.ru/_fr/21/s6962516.jpg" TargetMode="External"/><Relationship Id="rId9" Type="http://schemas.openxmlformats.org/officeDocument/2006/relationships/hyperlink" Target="http://prezent.spb.ru/data/products/img/1062_big.jpg" TargetMode="External"/><Relationship Id="rId14" Type="http://schemas.openxmlformats.org/officeDocument/2006/relationships/hyperlink" Target="http://i008.radikal.ru/0804/94/69859a4145a2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785786" y="785794"/>
            <a:ext cx="7772400" cy="1470025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Природные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тела и явления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5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643042" y="2714620"/>
            <a:ext cx="5357850" cy="1752600"/>
          </a:xfrm>
        </p:spPr>
        <p:txBody>
          <a:bodyPr/>
          <a:lstStyle/>
          <a:p>
            <a:r>
              <a:rPr lang="ru-RU" sz="2000" b="1" dirty="0" smtClean="0"/>
              <a:t>Окружающий мир</a:t>
            </a:r>
          </a:p>
          <a:p>
            <a:r>
              <a:rPr lang="ru-RU" sz="2000" b="1" dirty="0" smtClean="0"/>
              <a:t>УМК «Гармония» 2 класс</a:t>
            </a:r>
          </a:p>
          <a:p>
            <a:r>
              <a:rPr lang="ru-RU" sz="2000" b="1" dirty="0" smtClean="0"/>
              <a:t>по учебнику О.Т. </a:t>
            </a:r>
            <a:r>
              <a:rPr lang="ru-RU" sz="2000" b="1" dirty="0" err="1" smtClean="0"/>
              <a:t>Поглазовой</a:t>
            </a:r>
            <a:r>
              <a:rPr lang="ru-RU" sz="2000" b="1" dirty="0" smtClean="0"/>
              <a:t> (интегрированный курс)</a:t>
            </a:r>
            <a:endParaRPr lang="ru-RU" sz="20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071670" y="4929198"/>
            <a:ext cx="4572032" cy="10001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Помазаная Е. В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.,</a:t>
            </a:r>
            <a:endParaRPr lang="en-US" sz="1600" b="1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МОУ 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”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СОШ №2</a:t>
            </a:r>
            <a:r>
              <a:rPr lang="en-US" sz="16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”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г. Ясный Оренбургской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области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21463_47ff9855_-1-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0430" y="3571876"/>
            <a:ext cx="5429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Загорелась зорька красная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 небе темно-голубом,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Полоса явилась ясная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В своем блеске золотом.</a:t>
            </a:r>
          </a:p>
          <a:p>
            <a:pPr algn="r"/>
            <a:r>
              <a:rPr lang="ru-RU" sz="2800" b="1" dirty="0" smtClean="0">
                <a:solidFill>
                  <a:schemeClr val="bg1"/>
                </a:solidFill>
              </a:rPr>
              <a:t>С. Есенин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5857892"/>
            <a:ext cx="335758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явление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Mountain-0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14346" y="0"/>
            <a:ext cx="9358346" cy="6858000"/>
          </a:xfrm>
        </p:spPr>
      </p:pic>
      <p:sp>
        <p:nvSpPr>
          <p:cNvPr id="5" name="TextBox 4"/>
          <p:cNvSpPr txBox="1"/>
          <p:nvPr/>
        </p:nvSpPr>
        <p:spPr>
          <a:xfrm>
            <a:off x="3428992" y="3286124"/>
            <a:ext cx="5357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На горы во мраке ночном,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На серую тучку заката, 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Как кистью, я этим лучом</a:t>
            </a:r>
          </a:p>
          <a:p>
            <a:r>
              <a:rPr lang="ru-RU" sz="2800" b="1" dirty="0" smtClean="0">
                <a:solidFill>
                  <a:schemeClr val="bg1"/>
                </a:solidFill>
              </a:rPr>
              <a:t>Наброшу румянца и злата.</a:t>
            </a:r>
          </a:p>
          <a:p>
            <a:pPr algn="r"/>
            <a:r>
              <a:rPr lang="ru-RU" sz="2800" b="1" dirty="0" smtClean="0">
                <a:solidFill>
                  <a:schemeClr val="bg1"/>
                </a:solidFill>
              </a:rPr>
              <a:t>А. Фет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5857892"/>
            <a:ext cx="3357586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явление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1785918" y="1378072"/>
            <a:ext cx="5857916" cy="3571900"/>
          </a:xfrm>
          <a:prstGeom prst="wedgeRoundRectCallout">
            <a:avLst>
              <a:gd name="adj1" fmla="val -49136"/>
              <a:gd name="adj2" fmla="val 5618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85918" y="1643050"/>
            <a:ext cx="574305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«Зорьку прозевать – рубля не видать», - говорили наши предки.</a:t>
            </a:r>
          </a:p>
          <a:p>
            <a:pPr algn="ctr"/>
            <a:r>
              <a:rPr lang="ru-RU" sz="2800" b="1" dirty="0" smtClean="0"/>
              <a:t>Как ты думаешь, о вечерней или утренней заре сложена эта пословица?</a:t>
            </a:r>
          </a:p>
          <a:p>
            <a:pPr algn="ctr"/>
            <a:r>
              <a:rPr lang="ru-RU" sz="2800" b="1" dirty="0" smtClean="0"/>
              <a:t>Объясни ее значение.</a:t>
            </a:r>
            <a:endParaRPr lang="ru-RU" sz="2800" b="1" dirty="0"/>
          </a:p>
        </p:txBody>
      </p:sp>
      <p:pic>
        <p:nvPicPr>
          <p:cNvPr id="4" name="Содержимое 3" descr="dog001_prev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214818"/>
            <a:ext cx="2285984" cy="228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1714480" y="214290"/>
            <a:ext cx="7286676" cy="5000660"/>
          </a:xfrm>
          <a:prstGeom prst="wedgeRoundRectCallout">
            <a:avLst>
              <a:gd name="adj1" fmla="val -49136"/>
              <a:gd name="adj2" fmla="val 5618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857356" y="357166"/>
            <a:ext cx="71438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Проверь свои выводы</a:t>
            </a:r>
          </a:p>
          <a:p>
            <a:pPr algn="ctr"/>
            <a:r>
              <a:rPr lang="ru-RU" sz="2800" b="1" dirty="0"/>
              <a:t> </a:t>
            </a:r>
            <a:r>
              <a:rPr lang="ru-RU" sz="2800" b="1" dirty="0" smtClean="0"/>
              <a:t>  Телами называют любые предметы и живые существа. Например, солнце, дом, камень, дерево, белка, карандаш.</a:t>
            </a:r>
          </a:p>
          <a:p>
            <a:pPr algn="ctr"/>
            <a:r>
              <a:rPr lang="ru-RU" sz="2800" b="1" dirty="0"/>
              <a:t> </a:t>
            </a:r>
            <a:r>
              <a:rPr lang="ru-RU" sz="2800" b="1" dirty="0" smtClean="0"/>
              <a:t>  Гроза, извержение вулкана, листопад – примеры природных явлений.</a:t>
            </a:r>
          </a:p>
          <a:p>
            <a:pPr algn="ctr"/>
            <a:r>
              <a:rPr lang="ru-RU" sz="2800" b="1" dirty="0"/>
              <a:t> </a:t>
            </a:r>
            <a:r>
              <a:rPr lang="ru-RU" sz="2800" b="1" dirty="0" smtClean="0"/>
              <a:t>  Одними явлениями любуются, другие представляют опасность для природы и человека.</a:t>
            </a:r>
            <a:endParaRPr lang="ru-RU" sz="2800" b="1" dirty="0"/>
          </a:p>
        </p:txBody>
      </p:sp>
      <p:pic>
        <p:nvPicPr>
          <p:cNvPr id="4" name="Содержимое 3" descr="dog001_prev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214818"/>
            <a:ext cx="2285984" cy="228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525963"/>
          </a:xfrm>
        </p:spPr>
        <p:txBody>
          <a:bodyPr/>
          <a:lstStyle/>
          <a:p>
            <a:r>
              <a:rPr lang="en-US" sz="1400" dirty="0" smtClean="0">
                <a:hlinkClick r:id="rId3"/>
              </a:rPr>
              <a:t>http://www.mr7.ru/netcat_files/825/620/groza_580.jpg</a:t>
            </a:r>
            <a:r>
              <a:rPr lang="ru-RU" sz="1400" dirty="0" smtClean="0"/>
              <a:t> -молния</a:t>
            </a:r>
          </a:p>
          <a:p>
            <a:r>
              <a:rPr lang="en-US" sz="1400" dirty="0" smtClean="0">
                <a:hlinkClick r:id="rId4"/>
              </a:rPr>
              <a:t>http://www.profytball.ru/_fr/21/s6962516.jpg</a:t>
            </a:r>
            <a:r>
              <a:rPr lang="ru-RU" sz="1400" dirty="0" smtClean="0"/>
              <a:t> - радуга</a:t>
            </a:r>
          </a:p>
          <a:p>
            <a:r>
              <a:rPr lang="en-US" sz="1400" dirty="0" smtClean="0">
                <a:hlinkClick r:id="rId5"/>
              </a:rPr>
              <a:t>http://xage.ru/upload/marks/0109/tor/tornado_13.jpg</a:t>
            </a:r>
            <a:r>
              <a:rPr lang="ru-RU" sz="1400" dirty="0" smtClean="0"/>
              <a:t> - смерч</a:t>
            </a:r>
          </a:p>
          <a:p>
            <a:r>
              <a:rPr lang="en-US" sz="1400" dirty="0" smtClean="0">
                <a:hlinkClick r:id="rId6"/>
              </a:rPr>
              <a:t>http://www.photoukraine.com/i/articles/climate/010.jpg</a:t>
            </a:r>
            <a:r>
              <a:rPr lang="ru-RU" sz="1400" dirty="0" smtClean="0"/>
              <a:t> - изморозь</a:t>
            </a:r>
          </a:p>
          <a:p>
            <a:r>
              <a:rPr lang="en-US" sz="1400" dirty="0" smtClean="0">
                <a:hlinkClick r:id="rId7"/>
              </a:rPr>
              <a:t>http://foto.academ.org/data/media/47/01_2.jpg</a:t>
            </a:r>
            <a:r>
              <a:rPr lang="ru-RU" sz="1400" dirty="0" smtClean="0"/>
              <a:t> - листопад</a:t>
            </a:r>
          </a:p>
          <a:p>
            <a:r>
              <a:rPr lang="en-US" sz="1400" dirty="0" smtClean="0">
                <a:hlinkClick r:id="rId8"/>
              </a:rPr>
              <a:t>http://foto.rambler.ru/public/bromberg2008/_photos/Green_Apple/Green_Apple-web.jpg</a:t>
            </a:r>
            <a:r>
              <a:rPr lang="ru-RU" sz="1400" dirty="0" smtClean="0"/>
              <a:t> - яблоко</a:t>
            </a:r>
          </a:p>
          <a:p>
            <a:r>
              <a:rPr lang="en-US" sz="1400" dirty="0" smtClean="0">
                <a:hlinkClick r:id="rId9"/>
              </a:rPr>
              <a:t>http://prezent.spb.ru/data/products/img/1062_big.jpg</a:t>
            </a:r>
            <a:r>
              <a:rPr lang="ru-RU" sz="1400" dirty="0" smtClean="0"/>
              <a:t> - подсвечник</a:t>
            </a:r>
          </a:p>
          <a:p>
            <a:r>
              <a:rPr lang="en-US" sz="1400" dirty="0" smtClean="0">
                <a:hlinkClick r:id="rId10"/>
              </a:rPr>
              <a:t>http://ru.trinixy.ru/pics3/20080328/kittens_12.jpg</a:t>
            </a:r>
            <a:r>
              <a:rPr lang="ru-RU" sz="1400" dirty="0" smtClean="0"/>
              <a:t> - котенок</a:t>
            </a:r>
          </a:p>
          <a:p>
            <a:r>
              <a:rPr lang="en-US" sz="1400" dirty="0" smtClean="0">
                <a:hlinkClick r:id="rId11"/>
              </a:rPr>
              <a:t>http://www.epochtimes.ru/images/stories/02/word/115_va091011.jpg</a:t>
            </a:r>
            <a:r>
              <a:rPr lang="ru-RU" sz="1400" dirty="0" smtClean="0"/>
              <a:t> - воздушный змей</a:t>
            </a:r>
          </a:p>
          <a:p>
            <a:r>
              <a:rPr lang="en-US" sz="1400" dirty="0" smtClean="0">
                <a:hlinkClick r:id="rId12"/>
              </a:rPr>
              <a:t>http://www.veefore.ru/pics/shariki.jpg</a:t>
            </a:r>
            <a:r>
              <a:rPr lang="ru-RU" sz="1400" dirty="0" smtClean="0"/>
              <a:t> - воздушные шарики</a:t>
            </a:r>
          </a:p>
          <a:p>
            <a:r>
              <a:rPr lang="en-US" sz="1400" dirty="0" smtClean="0">
                <a:hlinkClick r:id="rId13"/>
              </a:rPr>
              <a:t>http://static.diary.ru/userdir/2/0/0/4/20047/27473746.jpg</a:t>
            </a:r>
            <a:r>
              <a:rPr lang="ru-RU" sz="1400" dirty="0" smtClean="0"/>
              <a:t> - следы от самолетов</a:t>
            </a:r>
          </a:p>
          <a:p>
            <a:r>
              <a:rPr lang="en-US" sz="1400" dirty="0" smtClean="0">
                <a:hlinkClick r:id="rId14"/>
              </a:rPr>
              <a:t>http://i008.radikal.ru/0804/94/69859a4145a2.jpg</a:t>
            </a:r>
            <a:r>
              <a:rPr lang="ru-RU" sz="1400" dirty="0" smtClean="0"/>
              <a:t> - салют</a:t>
            </a:r>
          </a:p>
          <a:p>
            <a:r>
              <a:rPr lang="en-US" sz="1400" dirty="0" smtClean="0">
                <a:hlinkClick r:id="rId15"/>
              </a:rPr>
              <a:t>http://fotki.yandex.ru/users/arsentia/view/136291/?page=0</a:t>
            </a:r>
            <a:r>
              <a:rPr lang="ru-RU" sz="1400" dirty="0" smtClean="0"/>
              <a:t> заря</a:t>
            </a:r>
          </a:p>
          <a:p>
            <a:r>
              <a:rPr lang="en-US" sz="1400" dirty="0" smtClean="0">
                <a:hlinkClick r:id="rId16"/>
              </a:rPr>
              <a:t>http://album.romantic-ustu.ru/albums/2003-TienShan/Mountain-08.jpg</a:t>
            </a:r>
            <a:r>
              <a:rPr lang="ru-RU" sz="1400" dirty="0" smtClean="0"/>
              <a:t> - закат</a:t>
            </a:r>
          </a:p>
          <a:p>
            <a:r>
              <a:rPr lang="en-US" sz="1400" dirty="0" smtClean="0">
                <a:hlinkClick r:id="rId17"/>
              </a:rPr>
              <a:t>http://www.solnushki.ru/creative/clip00262</a:t>
            </a:r>
            <a:r>
              <a:rPr lang="ru-RU" sz="1400" dirty="0" smtClean="0"/>
              <a:t> - рисунок собачки</a:t>
            </a:r>
          </a:p>
          <a:p>
            <a:pPr>
              <a:buNone/>
            </a:pPr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643042" y="1285860"/>
          <a:ext cx="6096000" cy="4564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472254" cy="1011222"/>
          </a:xfrm>
        </p:spPr>
        <p:txBody>
          <a:bodyPr/>
          <a:lstStyle/>
          <a:p>
            <a:r>
              <a:rPr lang="ru-RU" sz="3600" b="1" dirty="0" smtClean="0"/>
              <a:t>Как ученые изучают окружающий мир</a:t>
            </a:r>
            <a:endParaRPr lang="ru-RU" sz="3600" b="1" dirty="0"/>
          </a:p>
        </p:txBody>
      </p:sp>
      <p:pic>
        <p:nvPicPr>
          <p:cNvPr id="6" name="Содержимое 3" descr="dog001_prev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000504"/>
            <a:ext cx="2500298" cy="250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reen_Apple-web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428736"/>
            <a:ext cx="2714644" cy="2714644"/>
          </a:xfrm>
        </p:spPr>
      </p:pic>
      <p:pic>
        <p:nvPicPr>
          <p:cNvPr id="5" name="Рисунок 4" descr="1062_big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1571612"/>
            <a:ext cx="1714512" cy="2337970"/>
          </a:xfrm>
          <a:prstGeom prst="rect">
            <a:avLst/>
          </a:prstGeom>
        </p:spPr>
      </p:pic>
      <p:pic>
        <p:nvPicPr>
          <p:cNvPr id="6" name="Рисунок 5" descr="24a1f505d72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8860" y="3500438"/>
            <a:ext cx="2000264" cy="3158312"/>
          </a:xfrm>
          <a:prstGeom prst="rect">
            <a:avLst/>
          </a:prstGeom>
        </p:spPr>
      </p:pic>
      <p:pic>
        <p:nvPicPr>
          <p:cNvPr id="1026" name="Picture 2" descr="C:\Documents and Settings\777\Рабочий стол\kittens_12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1785926"/>
            <a:ext cx="2500330" cy="1857388"/>
          </a:xfrm>
          <a:prstGeom prst="rect">
            <a:avLst/>
          </a:prstGeom>
          <a:noFill/>
        </p:spPr>
      </p:pic>
      <p:pic>
        <p:nvPicPr>
          <p:cNvPr id="10" name="Рисунок 9" descr="fish060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4000504"/>
            <a:ext cx="2605094" cy="2484422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928794" y="142852"/>
            <a:ext cx="6686568" cy="1143000"/>
          </a:xfrm>
        </p:spPr>
        <p:txBody>
          <a:bodyPr/>
          <a:lstStyle/>
          <a:p>
            <a:r>
              <a:rPr lang="ru-RU" sz="2800" b="1" dirty="0" smtClean="0"/>
              <a:t>Попробуйте одним словом назвать то, что изображено на картинках</a:t>
            </a:r>
            <a:endParaRPr lang="ru-RU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42852"/>
            <a:ext cx="7143800" cy="1143000"/>
          </a:xfrm>
        </p:spPr>
        <p:txBody>
          <a:bodyPr/>
          <a:lstStyle/>
          <a:p>
            <a:r>
              <a:rPr lang="ru-RU" sz="2800" b="1" dirty="0" smtClean="0"/>
              <a:t>Попробуйте одним словом назвать то, что изображено на картинках</a:t>
            </a:r>
            <a:endParaRPr lang="ru-RU" sz="2800" b="1" dirty="0"/>
          </a:p>
        </p:txBody>
      </p:sp>
      <p:pic>
        <p:nvPicPr>
          <p:cNvPr id="4" name="Содержимое 3" descr="groza_580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2844" y="1428736"/>
            <a:ext cx="2928990" cy="2428892"/>
          </a:xfrm>
        </p:spPr>
      </p:pic>
      <p:pic>
        <p:nvPicPr>
          <p:cNvPr id="5" name="Рисунок 4" descr="s69625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71802" y="1428736"/>
            <a:ext cx="2928958" cy="2440798"/>
          </a:xfrm>
          <a:prstGeom prst="rect">
            <a:avLst/>
          </a:prstGeom>
        </p:spPr>
      </p:pic>
      <p:pic>
        <p:nvPicPr>
          <p:cNvPr id="6" name="Рисунок 5" descr="tornado_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00760" y="1428736"/>
            <a:ext cx="2928958" cy="2428892"/>
          </a:xfrm>
          <a:prstGeom prst="rect">
            <a:avLst/>
          </a:prstGeom>
        </p:spPr>
      </p:pic>
      <p:pic>
        <p:nvPicPr>
          <p:cNvPr id="7" name="Рисунок 6" descr="01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500166" y="3857628"/>
            <a:ext cx="2928959" cy="2428892"/>
          </a:xfrm>
          <a:prstGeom prst="rect">
            <a:avLst/>
          </a:prstGeom>
        </p:spPr>
      </p:pic>
      <p:pic>
        <p:nvPicPr>
          <p:cNvPr id="8" name="Рисунок 7" descr="01_2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429124" y="3857628"/>
            <a:ext cx="2928957" cy="2428892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og001_prev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4071942"/>
            <a:ext cx="2357454" cy="2357454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285984" y="1428736"/>
            <a:ext cx="5214974" cy="3714776"/>
          </a:xfrm>
          <a:prstGeom prst="wedgeRoundRectCallout">
            <a:avLst>
              <a:gd name="adj1" fmla="val -56945"/>
              <a:gd name="adj2" fmla="val 57518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85984" y="1571612"/>
            <a:ext cx="50720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Ученые физики назвали любые, окружающие нас предметы – </a:t>
            </a:r>
            <a:r>
              <a:rPr lang="ru-RU" sz="3200" b="1" dirty="0" smtClean="0">
                <a:solidFill>
                  <a:srgbClr val="00B050"/>
                </a:solidFill>
              </a:rPr>
              <a:t>телами</a:t>
            </a:r>
            <a:r>
              <a:rPr lang="ru-RU" sz="3200" b="1" dirty="0" smtClean="0"/>
              <a:t>, а изменения, происходящие в мире - </a:t>
            </a:r>
            <a:r>
              <a:rPr lang="ru-RU" sz="3200" b="1" dirty="0" smtClean="0">
                <a:solidFill>
                  <a:srgbClr val="00B050"/>
                </a:solidFill>
              </a:rPr>
              <a:t>явлениями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71802" y="500042"/>
            <a:ext cx="5643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Змей над крышами взовьется.</a:t>
            </a:r>
          </a:p>
          <a:p>
            <a:r>
              <a:rPr lang="ru-RU" sz="2800" b="1" dirty="0" smtClean="0"/>
              <a:t>Солнце в небе засмеется, </a:t>
            </a:r>
          </a:p>
          <a:p>
            <a:r>
              <a:rPr lang="ru-RU" sz="2800" b="1" dirty="0" smtClean="0"/>
              <a:t>Скажет тучке: «Вот письмо</a:t>
            </a:r>
          </a:p>
          <a:p>
            <a:r>
              <a:rPr lang="ru-RU" sz="2800" b="1" dirty="0" smtClean="0"/>
              <a:t>К нам с земли летит само!»</a:t>
            </a:r>
            <a:endParaRPr lang="ru-RU" sz="2800" b="1" dirty="0"/>
          </a:p>
        </p:txBody>
      </p:sp>
      <p:pic>
        <p:nvPicPr>
          <p:cNvPr id="5" name="Рисунок 4" descr="115_va0910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071678"/>
            <a:ext cx="2857497" cy="4286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0430" y="3500438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 змей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4572008"/>
            <a:ext cx="307183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тело</a:t>
            </a:r>
            <a:endParaRPr lang="ru-RU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285728"/>
            <a:ext cx="56436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 синему небу</a:t>
            </a:r>
          </a:p>
          <a:p>
            <a:r>
              <a:rPr lang="ru-RU" sz="2800" b="1" dirty="0" smtClean="0"/>
              <a:t>Санки промчались,</a:t>
            </a:r>
          </a:p>
          <a:p>
            <a:r>
              <a:rPr lang="ru-RU" sz="2800" b="1" dirty="0" smtClean="0"/>
              <a:t>Лишь только следы</a:t>
            </a:r>
          </a:p>
          <a:p>
            <a:r>
              <a:rPr lang="ru-RU" sz="2800" b="1" dirty="0" smtClean="0"/>
              <a:t>От полозьев остались.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628" y="2643182"/>
            <a:ext cx="3571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Следы от самолетов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274737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2428868"/>
            <a:ext cx="4270348" cy="32424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4357694"/>
            <a:ext cx="335758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явление</a:t>
            </a:r>
            <a:endParaRPr lang="ru-RU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14612" y="357166"/>
            <a:ext cx="5500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Красный, синий, голубой, </a:t>
            </a:r>
          </a:p>
          <a:p>
            <a:r>
              <a:rPr lang="ru-RU" sz="2800" b="1" dirty="0" smtClean="0"/>
              <a:t>Невесомый, надувной,</a:t>
            </a:r>
          </a:p>
          <a:p>
            <a:r>
              <a:rPr lang="ru-RU" sz="2800" b="1" dirty="0" smtClean="0"/>
              <a:t>Не живой не птица, </a:t>
            </a:r>
          </a:p>
          <a:p>
            <a:r>
              <a:rPr lang="ru-RU" sz="2800" b="1" dirty="0" smtClean="0"/>
              <a:t>Улететь стремится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3214686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Воздушный шар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shariki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2844" y="2199941"/>
            <a:ext cx="3429024" cy="36628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7686" y="4572008"/>
            <a:ext cx="335758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тело</a:t>
            </a:r>
            <a:endParaRPr lang="ru-RU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9026" y="214290"/>
            <a:ext cx="52149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Тысячи букетов разных</a:t>
            </a:r>
          </a:p>
          <a:p>
            <a:pPr algn="ctr"/>
            <a:r>
              <a:rPr lang="ru-RU" sz="2800" b="1" dirty="0" smtClean="0"/>
              <a:t>Осветили небо в праздник!</a:t>
            </a:r>
          </a:p>
          <a:p>
            <a:pPr algn="ctr"/>
            <a:r>
              <a:rPr lang="ru-RU" sz="2800" b="1" dirty="0" smtClean="0"/>
              <a:t>В темноте букеты эти</a:t>
            </a:r>
            <a:br>
              <a:rPr lang="ru-RU" sz="2800" b="1" dirty="0" smtClean="0"/>
            </a:br>
            <a:r>
              <a:rPr lang="ru-RU" sz="2800" b="1" dirty="0" smtClean="0"/>
              <a:t>Вдруг взрываются:</a:t>
            </a:r>
          </a:p>
          <a:p>
            <a:pPr algn="ctr"/>
            <a:r>
              <a:rPr lang="ru-RU" sz="2800" b="1" dirty="0" smtClean="0"/>
              <a:t>Всеми красками цветут –</a:t>
            </a:r>
          </a:p>
          <a:p>
            <a:pPr algn="ctr"/>
            <a:r>
              <a:rPr lang="ru-RU" sz="2800" b="1" dirty="0" smtClean="0"/>
              <a:t>Распускаются…</a:t>
            </a:r>
          </a:p>
          <a:p>
            <a:pPr algn="ctr"/>
            <a:r>
              <a:rPr lang="ru-RU" sz="2800" b="1" dirty="0" smtClean="0"/>
              <a:t>И минуты не живут –</a:t>
            </a:r>
          </a:p>
          <a:p>
            <a:pPr algn="ctr"/>
            <a:r>
              <a:rPr lang="ru-RU" sz="2800" b="1" dirty="0" smtClean="0"/>
              <a:t>Осыпаются.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3929066"/>
            <a:ext cx="5429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Салют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4929198"/>
            <a:ext cx="335758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явление</a:t>
            </a:r>
            <a:endParaRPr lang="ru-RU" sz="2800" b="1" dirty="0"/>
          </a:p>
        </p:txBody>
      </p:sp>
      <p:pic>
        <p:nvPicPr>
          <p:cNvPr id="7" name="Рисунок 6" descr="69859a4145a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714489"/>
            <a:ext cx="4022405" cy="4500593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Тема2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Тема91</Template>
  <TotalTime>206</TotalTime>
  <Words>723</Words>
  <Application>Microsoft Office PowerPoint</Application>
  <PresentationFormat>Екран (4:3)</PresentationFormat>
  <Paragraphs>166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Тема26</vt:lpstr>
      <vt:lpstr>Природные  тела и явления</vt:lpstr>
      <vt:lpstr>Как ученые изучают окружающий мир</vt:lpstr>
      <vt:lpstr>Попробуйте одним словом назвать то, что изображено на картинках</vt:lpstr>
      <vt:lpstr>Попробуйте одним словом назвать то, что изображено на картинках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 тела и явления</dc:title>
  <dc:creator>SamLab.ws</dc:creator>
  <cp:lastModifiedBy>LEGION</cp:lastModifiedBy>
  <cp:revision>23</cp:revision>
  <dcterms:created xsi:type="dcterms:W3CDTF">2009-10-15T14:40:01Z</dcterms:created>
  <dcterms:modified xsi:type="dcterms:W3CDTF">2015-01-13T07:53:16Z</dcterms:modified>
</cp:coreProperties>
</file>